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71" r:id="rId12"/>
    <p:sldId id="269" r:id="rId13"/>
    <p:sldId id="270" r:id="rId14"/>
    <p:sldId id="267" r:id="rId15"/>
    <p:sldId id="268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D206EA-A82D-4229-94C2-0BB7BF1EBFE0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0E6D66-065C-4197-8C0A-6AFDA53700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handmade.ru/sukhoe-valyanie/bazovaya-tekhnika-sukhogo-valyaniya-filtsevanie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nhandmade.ru/sukhoe-valyani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briola" pitchFamily="82" charset="0"/>
                <a:cs typeface="Arabic Typesetting" pitchFamily="66" charset="-78"/>
              </a:rPr>
              <a:t>«Искусство войлочных изделий»</a:t>
            </a:r>
            <a:endParaRPr lang="ru-RU" dirty="0">
              <a:latin typeface="Gabriola" pitchFamily="82" charset="0"/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2643182"/>
            <a:ext cx="4786346" cy="9286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преподаватель: А. Р. Белоусова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вросеть\Desktop\войлок\1354110376-0280953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1928826" cy="2569195"/>
          </a:xfrm>
          <a:prstGeom prst="rect">
            <a:avLst/>
          </a:prstGeom>
          <a:noFill/>
        </p:spPr>
      </p:pic>
      <p:pic>
        <p:nvPicPr>
          <p:cNvPr id="2051" name="Picture 3" descr="C:\Users\Евросеть\Desktop\войлок\HhWbyDl7U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643446"/>
            <a:ext cx="3143272" cy="1917576"/>
          </a:xfrm>
          <a:prstGeom prst="rect">
            <a:avLst/>
          </a:prstGeom>
          <a:noFill/>
        </p:spPr>
      </p:pic>
      <p:pic>
        <p:nvPicPr>
          <p:cNvPr id="2052" name="Picture 4" descr="C:\Users\Евросеть\Desktop\войлок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2162175" cy="1619250"/>
          </a:xfrm>
          <a:prstGeom prst="rect">
            <a:avLst/>
          </a:prstGeom>
          <a:noFill/>
        </p:spPr>
      </p:pic>
      <p:pic>
        <p:nvPicPr>
          <p:cNvPr id="2053" name="Picture 5" descr="C:\Users\Евросеть\Desktop\войлок\Q6kXVHGpw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357562"/>
            <a:ext cx="857256" cy="1500198"/>
          </a:xfrm>
          <a:prstGeom prst="rect">
            <a:avLst/>
          </a:prstGeom>
          <a:noFill/>
        </p:spPr>
      </p:pic>
      <p:pic>
        <p:nvPicPr>
          <p:cNvPr id="2054" name="Picture 6" descr="C:\Users\Евросеть\Desktop\войлок\resiz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00306"/>
            <a:ext cx="1143008" cy="857699"/>
          </a:xfrm>
          <a:prstGeom prst="rect">
            <a:avLst/>
          </a:prstGeom>
          <a:noFill/>
        </p:spPr>
      </p:pic>
      <p:pic>
        <p:nvPicPr>
          <p:cNvPr id="2055" name="Picture 7" descr="C:\Users\Евросеть\Desktop\войлок\5or89zTcjB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566868"/>
            <a:ext cx="2000264" cy="3291132"/>
          </a:xfrm>
          <a:prstGeom prst="rect">
            <a:avLst/>
          </a:prstGeom>
          <a:noFill/>
        </p:spPr>
      </p:pic>
      <p:pic>
        <p:nvPicPr>
          <p:cNvPr id="2056" name="Picture 8" descr="C:\Users\Евросеть\Desktop\войлок\dZ_Awte3as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914870"/>
            <a:ext cx="1309716" cy="19431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«Материалы и инструменты для сухого валяния»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9144000" cy="55721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</a:rPr>
              <a:t>Для </a:t>
            </a:r>
            <a:r>
              <a:rPr lang="ru-RU" sz="2400" dirty="0" err="1" smtClean="0">
                <a:solidFill>
                  <a:srgbClr val="333333"/>
                </a:solidFill>
                <a:latin typeface="Monotype Corsiva" pitchFamily="66" charset="0"/>
              </a:rPr>
              <a:t>фильцевания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</a:rPr>
              <a:t> не требуется специального рабочего места (валять можно даже перед телевизором на диване), набор инструментов минимален, процесс сухого валяния можно прервать в любой момент и возобновить когда пожелаете</a:t>
            </a:r>
          </a:p>
          <a:p>
            <a:r>
              <a:rPr lang="ru-RU" sz="2400" b="1" dirty="0" smtClean="0">
                <a:solidFill>
                  <a:srgbClr val="333333"/>
                </a:solidFill>
                <a:latin typeface="Monotype Corsiva" pitchFamily="66" charset="0"/>
              </a:rPr>
              <a:t>Игла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</a:rPr>
              <a:t> - Первое что необходимо знать об иглах для сухого валяния то, что они, как правило, длинные, имеют зазубрины и чрезвычайно остры. Иглы изготавливаются из закаленной стали, и обладают достаточной упругостью, не гнутся во время работы, но, тем не менее, они достаточно хрупки. Необходимо очень постараться при осваивании базовой техники валяния иглой, чтобы как можно реже сталкиваться с их порчей и изломом.</a:t>
            </a:r>
          </a:p>
          <a:p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</a:rPr>
              <a:t>Иглы имеют несколько параметров, по которым их можно классифицировать: </a:t>
            </a:r>
            <a:r>
              <a:rPr lang="ru-RU" sz="2400" i="1" dirty="0" smtClean="0">
                <a:solidFill>
                  <a:srgbClr val="333333"/>
                </a:solidFill>
                <a:latin typeface="Monotype Corsiva" pitchFamily="66" charset="0"/>
              </a:rPr>
              <a:t>толщина, вид сечения, количество зубцов.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         «Фото материалов»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вросеть\Desktop\войлок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2954"/>
            <a:ext cx="2357454" cy="1765494"/>
          </a:xfrm>
          <a:prstGeom prst="rect">
            <a:avLst/>
          </a:prstGeom>
          <a:noFill/>
        </p:spPr>
      </p:pic>
      <p:pic>
        <p:nvPicPr>
          <p:cNvPr id="4099" name="Picture 3" descr="C:\Users\Евросеть\Desktop\войлок\221e828a74c11b42954dde356f079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29186"/>
            <a:ext cx="2510957" cy="1828814"/>
          </a:xfrm>
          <a:prstGeom prst="rect">
            <a:avLst/>
          </a:prstGeom>
          <a:noFill/>
        </p:spPr>
      </p:pic>
      <p:pic>
        <p:nvPicPr>
          <p:cNvPr id="4100" name="Picture 4" descr="C:\Users\Евросеть\Desktop\войлок\726cacefd975b9ce6149040fb017e996_b32a598c2698abaf4b223836bf154a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357430"/>
            <a:ext cx="2257400" cy="1550989"/>
          </a:xfrm>
          <a:prstGeom prst="rect">
            <a:avLst/>
          </a:prstGeom>
          <a:noFill/>
        </p:spPr>
      </p:pic>
      <p:pic>
        <p:nvPicPr>
          <p:cNvPr id="4101" name="Picture 5" descr="C:\Users\Евросеть\Desktop\войлок\h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000504"/>
            <a:ext cx="2141545" cy="2373999"/>
          </a:xfrm>
          <a:prstGeom prst="rect">
            <a:avLst/>
          </a:prstGeom>
          <a:noFill/>
        </p:spPr>
      </p:pic>
      <p:pic>
        <p:nvPicPr>
          <p:cNvPr id="4102" name="Picture 6" descr="C:\Users\Евросеть\Desktop\войлок\Needle-straight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14554"/>
            <a:ext cx="3095625" cy="2476500"/>
          </a:xfrm>
          <a:prstGeom prst="rect">
            <a:avLst/>
          </a:prstGeom>
          <a:noFill/>
        </p:spPr>
      </p:pic>
      <p:pic>
        <p:nvPicPr>
          <p:cNvPr id="4103" name="Picture 7" descr="C:\Users\Евросеть\Desktop\войлок\kolechko-bozhya-korovka-v-tehnike-suhogo-valyaniya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928934"/>
            <a:ext cx="3810000" cy="20288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Работать можно как одной иглой, так и со специальным приспособлением – </a:t>
            </a:r>
            <a:r>
              <a:rPr lang="ru-RU" sz="2800" b="1" dirty="0" smtClean="0">
                <a:solidFill>
                  <a:srgbClr val="333333"/>
                </a:solidFill>
                <a:latin typeface="Monotype Corsiva" pitchFamily="66" charset="0"/>
              </a:rPr>
              <a:t>иглодержатель</a:t>
            </a:r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. Иглодержатель – это, как правило, деревянная или пластиковая ручка, в которую вставляются </a:t>
            </a:r>
            <a:r>
              <a:rPr lang="ru-RU" sz="2800" dirty="0" err="1" smtClean="0">
                <a:solidFill>
                  <a:srgbClr val="333333"/>
                </a:solidFill>
                <a:latin typeface="Monotype Corsiva" pitchFamily="66" charset="0"/>
              </a:rPr>
              <a:t>фильцевальные</a:t>
            </a:r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 иглы, от одной до нескольких сразу. Иглодержатель значительно ускоряет работу валяния, т.к. позволяет покрывать большую область, кроме того иглы находятся строго параллельно, что отчасти минимизирует их порчу.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Работа одной иглой естественно значительно медленнее, чем работа иглодержателем, однако это позволяет более детально проработать определенные элементы, к примеру для очень точного вплетение волосков шерсти в изделие.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Еще один очень важный момент в </a:t>
            </a:r>
            <a:r>
              <a:rPr lang="ru-RU" sz="2800" dirty="0" err="1" smtClean="0">
                <a:solidFill>
                  <a:srgbClr val="333333"/>
                </a:solidFill>
                <a:latin typeface="Monotype Corsiva" pitchFamily="66" charset="0"/>
              </a:rPr>
              <a:t>фильцевание</a:t>
            </a:r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 это </a:t>
            </a:r>
            <a:r>
              <a:rPr lang="ru-RU" sz="2800" b="1" dirty="0" smtClean="0">
                <a:solidFill>
                  <a:srgbClr val="333333"/>
                </a:solidFill>
                <a:latin typeface="Monotype Corsiva" pitchFamily="66" charset="0"/>
              </a:rPr>
              <a:t>поверхность</a:t>
            </a:r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, на которой производится работа с шерстью. Ведь игла пронизывает изделие насквозь, при этом она не должна оказаться в вашем пальце, если работаете на столе, то игла при соприкосновении с твердой поверхностью стола быстро затупится, а то и сломаться может. Соответственно необходима поверхность, на которой вы будете валять. Ею может послужить поролоновая подложка, или специальный </a:t>
            </a:r>
            <a:r>
              <a:rPr lang="ru-RU" sz="2800" dirty="0" err="1" smtClean="0">
                <a:solidFill>
                  <a:srgbClr val="333333"/>
                </a:solidFill>
                <a:latin typeface="Monotype Corsiva" pitchFamily="66" charset="0"/>
              </a:rPr>
              <a:t>матик</a:t>
            </a:r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, который можно приобрести в магазине для рукоделия.</a:t>
            </a:r>
          </a:p>
          <a:p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В целом это всё что необходимо знать, прежде чем приступить к первому знакомству с </a:t>
            </a:r>
            <a:r>
              <a:rPr lang="ru-RU" sz="2800" dirty="0" err="1" smtClean="0">
                <a:solidFill>
                  <a:srgbClr val="333333"/>
                </a:solidFill>
                <a:latin typeface="Monotype Corsiva" pitchFamily="66" charset="0"/>
              </a:rPr>
              <a:t>фильцеванием</a:t>
            </a:r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 на практике. Для того чтобы освоить базовые навыки </a:t>
            </a:r>
            <a:r>
              <a:rPr lang="ru-RU" sz="2800" b="1" dirty="0" smtClean="0">
                <a:solidFill>
                  <a:srgbClr val="333333"/>
                </a:solidFill>
                <a:latin typeface="Monotype Corsiva" pitchFamily="66" charset="0"/>
              </a:rPr>
              <a:t>сухого валяния</a:t>
            </a:r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, мы Вам предлагаем несколько мастер-классов по </a:t>
            </a:r>
            <a:r>
              <a:rPr lang="ru-RU" sz="2800" dirty="0" smtClean="0">
                <a:solidFill>
                  <a:srgbClr val="D21850"/>
                </a:solidFill>
                <a:latin typeface="Monotype Corsiva" pitchFamily="66" charset="0"/>
                <a:hlinkClick r:id="rId2"/>
              </a:rPr>
              <a:t>сухому валянию</a:t>
            </a:r>
            <a:r>
              <a:rPr lang="ru-RU" sz="2800" dirty="0" smtClean="0">
                <a:solidFill>
                  <a:srgbClr val="333333"/>
                </a:solidFill>
                <a:latin typeface="Monotype Corsiva" pitchFamily="66" charset="0"/>
              </a:rPr>
              <a:t> для начинающих. Успехов в творчестве!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7043758" cy="100013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«Влажное валяние»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286248" cy="550070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595A5A"/>
                </a:solidFill>
                <a:latin typeface="Monotype Corsiva" pitchFamily="66" charset="0"/>
              </a:rPr>
              <a:t>Для валяния шерсти необходимо подготовить ровную рабочую поверхность, также понадобятся бамбуковые жалюзи или пленка с пупырышками, кусок жесткого </a:t>
            </a:r>
            <a:r>
              <a:rPr lang="ru-RU" sz="2800" dirty="0" err="1" smtClean="0">
                <a:solidFill>
                  <a:srgbClr val="595A5A"/>
                </a:solidFill>
                <a:latin typeface="Monotype Corsiva" pitchFamily="66" charset="0"/>
              </a:rPr>
              <a:t>ковролина</a:t>
            </a:r>
            <a:r>
              <a:rPr lang="ru-RU" sz="2800" dirty="0" smtClean="0">
                <a:solidFill>
                  <a:srgbClr val="595A5A"/>
                </a:solidFill>
                <a:latin typeface="Monotype Corsiva" pitchFamily="66" charset="0"/>
              </a:rPr>
              <a:t> или ребристая доска для стирки, непряденая шерсть разных цветов или однотонная, мыльный раствор или жидкое мыло 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170" name="Picture 2" descr="C:\Users\Евросеть\Desktop\войлок\D1hsnu8-j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70281"/>
            <a:ext cx="4268788" cy="51940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9144000" cy="635795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>
                <a:solidFill>
                  <a:srgbClr val="482D1C"/>
                </a:solidFill>
                <a:latin typeface="Monotype Corsiva" pitchFamily="66" charset="0"/>
              </a:rPr>
              <a:t>Как валять шерсть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595A5A"/>
                </a:solidFill>
                <a:latin typeface="Monotype Corsiva" pitchFamily="66" charset="0"/>
              </a:rPr>
              <a:t>Раскладываем на столе пленку с пупырышками или ее аналог, сверху укладываем шерсть, стараясь располагать ее слоями, череду горизонтальное и вертикальное размещение. Можно смело экспериментировать с цветом и даже выкладывать на поверхности узоры из контрастных пучков шерсти.</a:t>
            </a:r>
          </a:p>
          <a:p>
            <a:pPr fontAlgn="base">
              <a:buFont typeface="+mj-lt"/>
              <a:buAutoNum type="arabicPeriod"/>
            </a:pPr>
            <a:r>
              <a:rPr lang="ru-RU" dirty="0" smtClean="0">
                <a:solidFill>
                  <a:srgbClr val="595A5A"/>
                </a:solidFill>
                <a:latin typeface="Monotype Corsiva" pitchFamily="66" charset="0"/>
              </a:rPr>
              <a:t>Сверху на шерсть укладываем москитную и штукатурную сетку и наливаем мыльный раствор или жидкое мыло, чтобы оно полностью пропитало разложенную шерсть. Затем приступаем непосредственно к процессу валяния. Для это трем шерсть через сетку в разных направлениях, чтобы волокна шерсти свались между собой. Какие именно движения выполнять не важно, главное чтобы шерстинки соединились между собой. Существует золотое правило валяния – по каждому участку надо пройтись 100 раз и тогда шерсть точно сваляется. Некоторые для облегчения процесса валяют шерсть не руками, а ногами, уложив полотно в ванну и топчась по нему, как при производстве вина из винограда.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6133352"/>
            <a:ext cx="6329378" cy="724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Абакумова  Е. В. «Пока спит медведь»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4495800" cy="6929486"/>
          </a:xfrm>
        </p:spPr>
        <p:txBody>
          <a:bodyPr>
            <a:normAutofit fontScale="70000" lnSpcReduction="20000"/>
          </a:bodyPr>
          <a:lstStyle/>
          <a:p>
            <a:pPr fontAlgn="base">
              <a:buFont typeface="+mj-lt"/>
              <a:buAutoNum type="arabicPeriod"/>
            </a:pPr>
            <a:r>
              <a:rPr lang="ru-RU" sz="3600" dirty="0" smtClean="0">
                <a:solidFill>
                  <a:srgbClr val="595A5A"/>
                </a:solidFill>
                <a:latin typeface="Monotype Corsiva" pitchFamily="66" charset="0"/>
              </a:rPr>
              <a:t>Когда сетка будет легко отделяться от шерсти, убираем ее и переворачиваем шерстяной пласт. Теперь приступаем к валянию обратной стороны, также растирая шерсть руками. Когда с обеих сторон перестанут отделяться шерстинки, значит шерсть свалялась и готова.</a:t>
            </a:r>
          </a:p>
          <a:p>
            <a:pPr fontAlgn="base">
              <a:buFont typeface="+mj-lt"/>
              <a:buAutoNum type="arabicPeriod"/>
            </a:pPr>
            <a:r>
              <a:rPr lang="ru-RU" sz="3600" dirty="0" smtClean="0">
                <a:solidFill>
                  <a:srgbClr val="595A5A"/>
                </a:solidFill>
                <a:latin typeface="Monotype Corsiva" pitchFamily="66" charset="0"/>
              </a:rPr>
              <a:t>Промываем шерсть теплой водой (слишком горячая и холодная вода может деформировать полотно) и высушиваем его. Далее свалянную шерсть можно использовать для создания самых разнообразных предметов.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6146" name="Picture 2" descr="C:\Users\Евросеть\Desktop\войлок\_WJXxqb75Q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429024" cy="5554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286248" cy="585789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Замечательным примером мокрого валяния служат работы Абакумовой Елены Викторовны. Которые прекрасно передают всю прелесть данной техники. 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вросеть\Desktop\войлок\tr9U1tkV4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000108"/>
            <a:ext cx="4626393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Monotype Corsiva" pitchFamily="66" charset="0"/>
              </a:rPr>
              <a:t>      Абакумова Е. В. «</a:t>
            </a:r>
            <a:r>
              <a:rPr lang="ru-RU" sz="4800" dirty="0" err="1" smtClean="0">
                <a:latin typeface="Monotype Corsiva" pitchFamily="66" charset="0"/>
              </a:rPr>
              <a:t>Антланктида</a:t>
            </a:r>
            <a:r>
              <a:rPr lang="ru-RU" sz="4800" dirty="0" smtClean="0">
                <a:latin typeface="Monotype Corsiva" pitchFamily="66" charset="0"/>
              </a:rPr>
              <a:t>» триптих.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Евросеть\Desktop\войлок\5or89zTcjB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3"/>
            <a:ext cx="2574292" cy="4071967"/>
          </a:xfrm>
          <a:prstGeom prst="rect">
            <a:avLst/>
          </a:prstGeom>
          <a:noFill/>
        </p:spPr>
      </p:pic>
      <p:pic>
        <p:nvPicPr>
          <p:cNvPr id="8197" name="Picture 5" descr="C:\Users\Евросеть\Desktop\войлок\dZ_Awte3as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902" y="2143116"/>
            <a:ext cx="2744602" cy="4071966"/>
          </a:xfrm>
          <a:prstGeom prst="rect">
            <a:avLst/>
          </a:prstGeom>
          <a:noFill/>
        </p:spPr>
      </p:pic>
      <p:pic>
        <p:nvPicPr>
          <p:cNvPr id="8198" name="Picture 6" descr="C:\Users\Евросеть\Desktop\войлок\T1L9nZlq7g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6649" y="2143116"/>
            <a:ext cx="2566547" cy="408718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  Абакумова Е. В. «Осенний ветер»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мокрое и сухое валяние.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C:\Users\Евросеть\Desktop\войлок\jTailWghE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5053020" cy="492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229600" cy="938962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Валяние из войлока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1354110376-0280953-www.nevsepic.com.u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786214" cy="482892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4286248" cy="55007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453320"/>
                </a:solidFill>
                <a:latin typeface="Monotype Corsiva" pitchFamily="66" charset="0"/>
              </a:rPr>
              <a:t>Валяние</a:t>
            </a:r>
            <a:r>
              <a:rPr lang="ru-RU" sz="3200" b="1" dirty="0" smtClean="0">
                <a:solidFill>
                  <a:srgbClr val="453320"/>
                </a:solidFill>
                <a:latin typeface="Monotype Corsiva" pitchFamily="66" charset="0"/>
              </a:rPr>
              <a:t> </a:t>
            </a:r>
            <a:r>
              <a:rPr lang="ru-RU" sz="3200" dirty="0" smtClean="0">
                <a:solidFill>
                  <a:srgbClr val="453320"/>
                </a:solidFill>
                <a:latin typeface="Monotype Corsiva" pitchFamily="66" charset="0"/>
              </a:rPr>
              <a:t>из шерсти (</a:t>
            </a:r>
            <a:r>
              <a:rPr lang="ru-RU" sz="3200" dirty="0" err="1" smtClean="0">
                <a:solidFill>
                  <a:srgbClr val="453320"/>
                </a:solidFill>
                <a:latin typeface="Monotype Corsiva" pitchFamily="66" charset="0"/>
              </a:rPr>
              <a:t>фелтинг</a:t>
            </a:r>
            <a:r>
              <a:rPr lang="ru-RU" sz="3200" dirty="0" smtClean="0">
                <a:solidFill>
                  <a:srgbClr val="453320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rgbClr val="453320"/>
                </a:solidFill>
                <a:latin typeface="Monotype Corsiva" pitchFamily="66" charset="0"/>
              </a:rPr>
              <a:t>фильцевание</a:t>
            </a:r>
            <a:r>
              <a:rPr lang="ru-RU" sz="3200" dirty="0" smtClean="0">
                <a:solidFill>
                  <a:srgbClr val="453320"/>
                </a:solidFill>
                <a:latin typeface="Monotype Corsiva" pitchFamily="66" charset="0"/>
              </a:rPr>
              <a:t>) — это особый процесс, в результате которого из шерсти создаются объемные игрушки, одежда (жилеты, туники, валенки, тапочки), аксессуары (палантины, шарфы, шляпки, бижутерия).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428736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«История»</a:t>
            </a: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история-валяния-300x2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785794"/>
            <a:ext cx="3071834" cy="245746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21468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0" dirty="0" smtClean="0">
                <a:solidFill>
                  <a:srgbClr val="453320"/>
                </a:solidFill>
                <a:latin typeface="Monotype Corsiva" pitchFamily="66" charset="0"/>
              </a:rPr>
              <a:t>История валяния </a:t>
            </a:r>
            <a:r>
              <a:rPr lang="ru-RU" sz="2800" b="0" i="0" dirty="0" smtClean="0">
                <a:solidFill>
                  <a:srgbClr val="453320"/>
                </a:solidFill>
                <a:latin typeface="Monotype Corsiva" pitchFamily="66" charset="0"/>
              </a:rPr>
              <a:t>из</a:t>
            </a:r>
            <a:r>
              <a:rPr lang="ru-RU" sz="2800" b="1" i="0" dirty="0" smtClean="0">
                <a:solidFill>
                  <a:srgbClr val="453320"/>
                </a:solidFill>
                <a:latin typeface="Monotype Corsiva" pitchFamily="66" charset="0"/>
              </a:rPr>
              <a:t> </a:t>
            </a:r>
            <a:r>
              <a:rPr lang="ru-RU" sz="2800" b="0" i="0" dirty="0" smtClean="0">
                <a:solidFill>
                  <a:srgbClr val="453320"/>
                </a:solidFill>
                <a:latin typeface="Monotype Corsiva" pitchFamily="66" charset="0"/>
              </a:rPr>
              <a:t>шерсти связана, в первую очередь, с кочевниками, которые одомашнили овец. У натуральной шерсти есть способность сваливаться, т.е. образовывать войлок. Никакой другой материал к этому не способен. Это происходит из-за того, что шерстяные волокна имеют верхний чешуйчатый слой. Чешуйки волокна шерсти под воздействием горячей воды и пара могут сцепляться друг с другом. Однако шерсть дикой овцы почти не валяется, так как у нее нет чешуйчатого слоя.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453320"/>
                </a:solidFill>
                <a:latin typeface="Monotype Corsiva" pitchFamily="66" charset="0"/>
              </a:rPr>
              <a:t>Ученые говорят о том, что валяние из шерсти – </a:t>
            </a:r>
            <a:r>
              <a:rPr lang="ru-RU" sz="2800" i="1" dirty="0" smtClean="0">
                <a:solidFill>
                  <a:srgbClr val="453320"/>
                </a:solidFill>
                <a:latin typeface="Monotype Corsiva" pitchFamily="66" charset="0"/>
              </a:rPr>
              <a:t>самая древняя техника </a:t>
            </a:r>
            <a:r>
              <a:rPr lang="ru-RU" sz="2800" dirty="0" smtClean="0">
                <a:solidFill>
                  <a:srgbClr val="453320"/>
                </a:solidFill>
                <a:latin typeface="Monotype Corsiva" pitchFamily="66" charset="0"/>
              </a:rPr>
              <a:t>создания текстиля. Но, как же человек догадался, что шерсть можно свалять?  История валяния связана также с </a:t>
            </a:r>
            <a:r>
              <a:rPr lang="ru-RU" sz="2800" i="1" dirty="0" smtClean="0">
                <a:solidFill>
                  <a:srgbClr val="453320"/>
                </a:solidFill>
                <a:latin typeface="Monotype Corsiva" pitchFamily="66" charset="0"/>
              </a:rPr>
              <a:t>легендой о Великом потопе.  В ней рассказывается о том, как в Ноев ковчег были согнаны разные звери, в числе которых были и овцы. Им приходилось находиться в маленьких помещениях, их шерсть </a:t>
            </a:r>
            <a:r>
              <a:rPr lang="ru-RU" sz="2800" i="1" u="sng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i="1" dirty="0" smtClean="0">
                <a:solidFill>
                  <a:srgbClr val="453320"/>
                </a:solidFill>
                <a:latin typeface="Monotype Corsiva" pitchFamily="66" charset="0"/>
              </a:rPr>
              <a:t>падала прямо на пол, по которому они ходили. Куски шерсти то и дело попадали под копыта животным, а когда Потопу пришёл конец, и овцы были выпущены, поверхность пола оказалась покрытой первым валяным ковром.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shkir-men-tu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4255144" cy="53578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210080" cy="521194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453320"/>
                </a:solidFill>
                <a:latin typeface="Monotype Corsiva" pitchFamily="66" charset="0"/>
              </a:rPr>
              <a:t>Люди спали на войлоке, одевались в войлочную одежду, коней укрывали войлочной попоной. Войлок оберегал их от злых духов и вражеских стрел, спасал от жары и холода. Они использовали свалянную шерсть даже в кузнечном деле и медицине (при лечении переломов костей) и др.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          «Войлок на Руси»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solidFill>
                  <a:srgbClr val="453320"/>
                </a:solidFill>
                <a:latin typeface="Monotype Corsiva" pitchFamily="66" charset="0"/>
              </a:rPr>
              <a:t>На Руси войлок появился в эпоху монголо-татарского ига. Гораздо позже, около двухсот лет назад, в России научились валять из шерсти валенки. Но кроме валенок на Руси изготавливалось также сукно, которое было достаточно популярным, войлоки для хозяйственных нужд и валяные шапки.</a:t>
            </a:r>
          </a:p>
          <a:p>
            <a:r>
              <a:rPr lang="ru-RU" sz="3000" dirty="0" smtClean="0">
                <a:solidFill>
                  <a:srgbClr val="453320"/>
                </a:solidFill>
                <a:latin typeface="Monotype Corsiva" pitchFamily="66" charset="0"/>
              </a:rPr>
              <a:t>Мастерство валяния из шерсти передавалось из поколения в поколение. В технике валяния по прошествии многих лет практически ничего не изменилось. Однако в наше время выводят  новые породы овец -  мериносовые. Они славятся более тонкой и мягкой шерстью, из которой можно получить исключительно нежные изделия.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«Войлок сегодня»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5357818" cy="485475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453320"/>
                </a:solidFill>
                <a:latin typeface="Monotype Corsiva" pitchFamily="66" charset="0"/>
              </a:rPr>
              <a:t>Сегодня </a:t>
            </a:r>
            <a:r>
              <a:rPr lang="ru-RU" sz="2800" dirty="0" err="1" smtClean="0">
                <a:solidFill>
                  <a:srgbClr val="453320"/>
                </a:solidFill>
                <a:latin typeface="Monotype Corsiva" pitchFamily="66" charset="0"/>
              </a:rPr>
              <a:t>войлок-оваляние</a:t>
            </a:r>
            <a:r>
              <a:rPr lang="ru-RU" sz="2800" dirty="0" smtClean="0">
                <a:solidFill>
                  <a:srgbClr val="453320"/>
                </a:solidFill>
                <a:latin typeface="Monotype Corsiva" pitchFamily="66" charset="0"/>
              </a:rPr>
              <a:t> превратилось в интересную форму художественного самовыражения. Художники по войлоку умудряются даже изобретать новые приемы валяния шерсти. Уже давно в моде войлочные аксессуары и украшения из войлока, одежда, войлочные картины и игрушки. Неожиданными становятся сочетания войлока с керамикой, металлом, стеклом.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" name="Содержимое 4" descr="resiz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142984"/>
            <a:ext cx="2643206" cy="1983429"/>
          </a:xfrm>
        </p:spPr>
      </p:pic>
      <p:pic>
        <p:nvPicPr>
          <p:cNvPr id="3074" name="Picture 2" descr="C:\Users\Евросеть\Desktop\войлок\1354110376-0280953-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928934"/>
            <a:ext cx="1804997" cy="2404256"/>
          </a:xfrm>
          <a:prstGeom prst="rect">
            <a:avLst/>
          </a:prstGeom>
          <a:noFill/>
        </p:spPr>
      </p:pic>
      <p:pic>
        <p:nvPicPr>
          <p:cNvPr id="3075" name="Picture 3" descr="C:\Users\Евросеть\Desktop\войлок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072074"/>
            <a:ext cx="1804985" cy="135175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686568" cy="11430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«Сухое валяние»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D21850"/>
                </a:solidFill>
                <a:latin typeface="Monotype Corsiva" pitchFamily="66" charset="0"/>
                <a:hlinkClick r:id="rId2"/>
              </a:rPr>
              <a:t>Сухое валяние</a:t>
            </a:r>
            <a:r>
              <a:rPr lang="ru-RU" sz="3200" dirty="0" smtClean="0">
                <a:solidFill>
                  <a:srgbClr val="333333"/>
                </a:solidFill>
                <a:latin typeface="Monotype Corsiva" pitchFamily="66" charset="0"/>
              </a:rPr>
              <a:t>, или же </a:t>
            </a:r>
            <a:r>
              <a:rPr lang="ru-RU" sz="3200" b="1" dirty="0" err="1" smtClean="0">
                <a:solidFill>
                  <a:srgbClr val="333333"/>
                </a:solidFill>
                <a:latin typeface="Monotype Corsiva" pitchFamily="66" charset="0"/>
              </a:rPr>
              <a:t>фильцевание</a:t>
            </a:r>
            <a:r>
              <a:rPr lang="ru-RU" sz="3200" dirty="0" smtClean="0">
                <a:solidFill>
                  <a:srgbClr val="333333"/>
                </a:solidFill>
                <a:latin typeface="Monotype Corsiva" pitchFamily="66" charset="0"/>
              </a:rPr>
              <a:t> (на английском </a:t>
            </a:r>
            <a:r>
              <a:rPr lang="ru-RU" sz="3200" dirty="0" err="1" smtClean="0">
                <a:solidFill>
                  <a:srgbClr val="333333"/>
                </a:solidFill>
                <a:latin typeface="Monotype Corsiva" pitchFamily="66" charset="0"/>
              </a:rPr>
              <a:t>needle</a:t>
            </a:r>
            <a:r>
              <a:rPr lang="ru-RU" sz="3200" dirty="0" smtClean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333333"/>
                </a:solidFill>
                <a:latin typeface="Monotype Corsiva" pitchFamily="66" charset="0"/>
              </a:rPr>
              <a:t>felting</a:t>
            </a:r>
            <a:r>
              <a:rPr lang="ru-RU" sz="3200" dirty="0" smtClean="0">
                <a:solidFill>
                  <a:srgbClr val="333333"/>
                </a:solidFill>
                <a:latin typeface="Monotype Corsiva" pitchFamily="66" charset="0"/>
              </a:rPr>
              <a:t>) это античное искусство, дошедшее до наших дней, датируемое временами Римской империи. Эта техника использовалась римлянами, как для изготовления теплой водостойкой одежды, так и для нанесения декоративных рисунков на различные тканые поверхности. Сейчас </a:t>
            </a:r>
            <a:r>
              <a:rPr lang="ru-RU" sz="3200" dirty="0" err="1" smtClean="0">
                <a:solidFill>
                  <a:srgbClr val="333333"/>
                </a:solidFill>
                <a:latin typeface="Monotype Corsiva" pitchFamily="66" charset="0"/>
              </a:rPr>
              <a:t>фильцевание</a:t>
            </a:r>
            <a:r>
              <a:rPr lang="ru-RU" sz="3200" dirty="0" smtClean="0">
                <a:solidFill>
                  <a:srgbClr val="333333"/>
                </a:solidFill>
                <a:latin typeface="Monotype Corsiva" pitchFamily="66" charset="0"/>
              </a:rPr>
              <a:t> широко применяется для нанесения различных рисунков на ткань или же для создания сложных войлочных форм, таких как игрушки.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Автор Абакумова Е. В.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429124" cy="51435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</a:rPr>
              <a:t>В ее произведениях чувствуется восхищение всеми проявлениями жизни, восторженное восприятие красоты мира, оптимизм и жизнелюбие, так необходимые нам сегодня. Заинтересованность всем, что может украсить наш мир, влечет Е.Абакумову к освоению нового и возрождению хорошо забытого старого.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7" name="Picture 3" descr="C:\Users\Евросеть\Desktop\войлок\4NlXISxFb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03486"/>
            <a:ext cx="2857520" cy="2384551"/>
          </a:xfrm>
          <a:prstGeom prst="rect">
            <a:avLst/>
          </a:prstGeom>
          <a:noFill/>
        </p:spPr>
      </p:pic>
      <p:pic>
        <p:nvPicPr>
          <p:cNvPr id="1028" name="Picture 4" descr="C:\Users\Евросеть\Desktop\войлок\2Iz04YNt6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000396" cy="39037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576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«Искусство войлочных изделий»</vt:lpstr>
      <vt:lpstr>Валяние из войлока</vt:lpstr>
      <vt:lpstr>«История» </vt:lpstr>
      <vt:lpstr>Слайд 4</vt:lpstr>
      <vt:lpstr>Слайд 5</vt:lpstr>
      <vt:lpstr>          «Войлок на Руси»</vt:lpstr>
      <vt:lpstr>«Войлок сегодня»</vt:lpstr>
      <vt:lpstr>«Сухое валяние»</vt:lpstr>
      <vt:lpstr>Автор Абакумова Е. В.</vt:lpstr>
      <vt:lpstr>«Материалы и инструменты для сухого валяния»</vt:lpstr>
      <vt:lpstr>          «Фото материалов» </vt:lpstr>
      <vt:lpstr>Слайд 12</vt:lpstr>
      <vt:lpstr>Слайд 13</vt:lpstr>
      <vt:lpstr>«Влажное валяние»</vt:lpstr>
      <vt:lpstr>Слайд 15</vt:lpstr>
      <vt:lpstr>Абакумова  Е. В. «Пока спит медведь»</vt:lpstr>
      <vt:lpstr>Слайд 17</vt:lpstr>
      <vt:lpstr>      Абакумова Е. В. «Антланктида» триптих.</vt:lpstr>
      <vt:lpstr>   Абакумова Е. В. «Осенний ветер»            мокрое и сухое валяние.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User</cp:lastModifiedBy>
  <cp:revision>21</cp:revision>
  <dcterms:created xsi:type="dcterms:W3CDTF">2015-06-10T20:24:21Z</dcterms:created>
  <dcterms:modified xsi:type="dcterms:W3CDTF">2018-07-04T09:54:13Z</dcterms:modified>
</cp:coreProperties>
</file>